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ibre Baskerville Bold" charset="1" panose="02000000000000000000"/>
      <p:regular r:id="rId22"/>
    </p:embeddedFont>
    <p:embeddedFont>
      <p:font typeface="Libre Baskerville" charset="1" panose="02000000000000000000"/>
      <p:regular r:id="rId23"/>
    </p:embeddedFont>
    <p:embeddedFont>
      <p:font typeface="Source Sans Pro" charset="1" panose="020B0503030403020204"/>
      <p:regular r:id="rId24"/>
    </p:embeddedFont>
    <p:embeddedFont>
      <p:font typeface="Poppins" charset="1" panose="00000500000000000000"/>
      <p:regular r:id="rId25"/>
    </p:embeddedFont>
    <p:embeddedFont>
      <p:font typeface="Source Sans Pro Italics" charset="1" panose="020B0503030403090204"/>
      <p:regular r:id="rId26"/>
    </p:embeddedFont>
    <p:embeddedFont>
      <p:font typeface="Source Sans Pro Bold" charset="1" panose="020B0703030403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embeddings/oleObject1.bin" Type="http://schemas.openxmlformats.org/officeDocument/2006/relationships/oleObject"/><Relationship Id="rId4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embeddings/oleObject2.bin" Type="http://schemas.openxmlformats.org/officeDocument/2006/relationships/oleObject"/><Relationship Id="rId4" Target="../media/image20.png" Type="http://schemas.openxmlformats.org/officeDocument/2006/relationships/image"/><Relationship Id="rId5" Target="../embeddings/oleObject3.bin" Type="http://schemas.openxmlformats.org/officeDocument/2006/relationships/oleObject"/><Relationship Id="rId6" Target="../media/image21.png" Type="http://schemas.openxmlformats.org/officeDocument/2006/relationships/image"/><Relationship Id="rId7" Target="../embeddings/oleObject4.bin" Type="http://schemas.openxmlformats.org/officeDocument/2006/relationships/oleObject"/><Relationship Id="rId8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embeddings/oleObject5.bin" Type="http://schemas.openxmlformats.org/officeDocument/2006/relationships/oleObject"/><Relationship Id="rId4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embeddings/oleObject6.bin" Type="http://schemas.openxmlformats.org/officeDocument/2006/relationships/oleObject"/><Relationship Id="rId4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8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nbb7WvSU.mp4" Type="http://schemas.openxmlformats.org/officeDocument/2006/relationships/video"/><Relationship Id="rId4" Target="../media/VAGnbb7WvSU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652" y="-793466"/>
            <a:ext cx="1650648" cy="3086100"/>
            <a:chOff x="0" y="0"/>
            <a:chExt cx="4347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738" cy="812800"/>
            </a:xfrm>
            <a:custGeom>
              <a:avLst/>
              <a:gdLst/>
              <a:ahLst/>
              <a:cxnLst/>
              <a:rect r="r" b="b" t="t" l="l"/>
              <a:pathLst>
                <a:path h="812800" w="434738">
                  <a:moveTo>
                    <a:pt x="0" y="0"/>
                  </a:moveTo>
                  <a:lnTo>
                    <a:pt x="434738" y="0"/>
                  </a:lnTo>
                  <a:lnTo>
                    <a:pt x="43473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73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40480" y="4463415"/>
            <a:ext cx="10607040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06131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Pred. Maintenance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600034" y="111332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34660"/>
            <a:ext cx="3008659" cy="970915"/>
            <a:chOff x="0" y="0"/>
            <a:chExt cx="792404" cy="255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404" cy="255714"/>
            </a:xfrm>
            <a:custGeom>
              <a:avLst/>
              <a:gdLst/>
              <a:ahLst/>
              <a:cxnLst/>
              <a:rect r="r" b="b" t="t" l="l"/>
              <a:pathLst>
                <a:path h="255714" w="792404">
                  <a:moveTo>
                    <a:pt x="0" y="0"/>
                  </a:moveTo>
                  <a:lnTo>
                    <a:pt x="792404" y="0"/>
                  </a:lnTo>
                  <a:lnTo>
                    <a:pt x="792404" y="255714"/>
                  </a:lnTo>
                  <a:lnTo>
                    <a:pt x="0" y="2557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2404" cy="29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04330" y="4600480"/>
            <a:ext cx="3059466" cy="2266037"/>
            <a:chOff x="0" y="0"/>
            <a:chExt cx="1150393" cy="852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0393" cy="852055"/>
            </a:xfrm>
            <a:custGeom>
              <a:avLst/>
              <a:gdLst/>
              <a:ahLst/>
              <a:cxnLst/>
              <a:rect r="r" b="b" t="t" l="l"/>
              <a:pathLst>
                <a:path h="852055" w="1150393">
                  <a:moveTo>
                    <a:pt x="53140" y="0"/>
                  </a:moveTo>
                  <a:lnTo>
                    <a:pt x="1097253" y="0"/>
                  </a:lnTo>
                  <a:cubicBezTo>
                    <a:pt x="1126602" y="0"/>
                    <a:pt x="1150393" y="23792"/>
                    <a:pt x="1150393" y="53140"/>
                  </a:cubicBezTo>
                  <a:lnTo>
                    <a:pt x="1150393" y="798915"/>
                  </a:lnTo>
                  <a:cubicBezTo>
                    <a:pt x="1150393" y="828263"/>
                    <a:pt x="1126602" y="852055"/>
                    <a:pt x="1097253" y="852055"/>
                  </a:cubicBezTo>
                  <a:lnTo>
                    <a:pt x="53140" y="852055"/>
                  </a:lnTo>
                  <a:cubicBezTo>
                    <a:pt x="23792" y="852055"/>
                    <a:pt x="0" y="828263"/>
                    <a:pt x="0" y="798915"/>
                  </a:cubicBezTo>
                  <a:lnTo>
                    <a:pt x="0" y="53140"/>
                  </a:lnTo>
                  <a:cubicBezTo>
                    <a:pt x="0" y="23792"/>
                    <a:pt x="23792" y="0"/>
                    <a:pt x="53140" y="0"/>
                  </a:cubicBezTo>
                  <a:close/>
                </a:path>
              </a:pathLst>
            </a:custGeom>
            <a:solidFill>
              <a:srgbClr val="ADA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150393" cy="880630"/>
            </a:xfrm>
            <a:prstGeom prst="rect">
              <a:avLst/>
            </a:prstGeom>
          </p:spPr>
          <p:txBody>
            <a:bodyPr anchor="ctr" rtlCol="false" tIns="35583" lIns="35583" bIns="35583" rIns="35583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38299" y="5367488"/>
            <a:ext cx="1991527" cy="732021"/>
          </a:xfrm>
          <a:custGeom>
            <a:avLst/>
            <a:gdLst/>
            <a:ahLst/>
            <a:cxnLst/>
            <a:rect r="r" b="b" t="t" l="l"/>
            <a:pathLst>
              <a:path h="732021" w="1991527">
                <a:moveTo>
                  <a:pt x="0" y="0"/>
                </a:moveTo>
                <a:lnTo>
                  <a:pt x="1991527" y="0"/>
                </a:lnTo>
                <a:lnTo>
                  <a:pt x="1991527" y="732021"/>
                </a:lnTo>
                <a:lnTo>
                  <a:pt x="0" y="732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9770" y="4770770"/>
            <a:ext cx="1748585" cy="251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9"/>
              </a:lnSpc>
              <a:spcBef>
                <a:spcPct val="0"/>
              </a:spcBef>
            </a:pPr>
            <a:r>
              <a:rPr lang="en-US" b="true" sz="1470">
                <a:solidFill>
                  <a:srgbClr val="F5F3EC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DEVELOPMENT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838453" y="2833730"/>
            <a:ext cx="3059466" cy="6068565"/>
            <a:chOff x="0" y="0"/>
            <a:chExt cx="4079288" cy="809142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079288" cy="8091420"/>
              <a:chOff x="0" y="0"/>
              <a:chExt cx="1150393" cy="228184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150393" cy="2281848"/>
              </a:xfrm>
              <a:custGeom>
                <a:avLst/>
                <a:gdLst/>
                <a:ahLst/>
                <a:cxnLst/>
                <a:rect r="r" b="b" t="t" l="l"/>
                <a:pathLst>
                  <a:path h="2281848" w="1150393">
                    <a:moveTo>
                      <a:pt x="53140" y="0"/>
                    </a:moveTo>
                    <a:lnTo>
                      <a:pt x="1097253" y="0"/>
                    </a:lnTo>
                    <a:cubicBezTo>
                      <a:pt x="1126602" y="0"/>
                      <a:pt x="1150393" y="23792"/>
                      <a:pt x="1150393" y="53140"/>
                    </a:cubicBezTo>
                    <a:lnTo>
                      <a:pt x="1150393" y="2228708"/>
                    </a:lnTo>
                    <a:cubicBezTo>
                      <a:pt x="1150393" y="2242801"/>
                      <a:pt x="1144795" y="2256318"/>
                      <a:pt x="1134829" y="2266283"/>
                    </a:cubicBezTo>
                    <a:cubicBezTo>
                      <a:pt x="1124863" y="2276249"/>
                      <a:pt x="1111347" y="2281848"/>
                      <a:pt x="1097253" y="2281848"/>
                    </a:cubicBezTo>
                    <a:lnTo>
                      <a:pt x="53140" y="2281848"/>
                    </a:lnTo>
                    <a:cubicBezTo>
                      <a:pt x="23792" y="2281848"/>
                      <a:pt x="0" y="2258056"/>
                      <a:pt x="0" y="2228708"/>
                    </a:cubicBezTo>
                    <a:lnTo>
                      <a:pt x="0" y="53140"/>
                    </a:lnTo>
                    <a:cubicBezTo>
                      <a:pt x="0" y="23792"/>
                      <a:pt x="23792" y="0"/>
                      <a:pt x="53140" y="0"/>
                    </a:cubicBezTo>
                    <a:close/>
                  </a:path>
                </a:pathLst>
              </a:custGeom>
              <a:solidFill>
                <a:srgbClr val="ADA68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1150393" cy="2310423"/>
              </a:xfrm>
              <a:prstGeom prst="rect">
                <a:avLst/>
              </a:prstGeom>
            </p:spPr>
            <p:txBody>
              <a:bodyPr anchor="ctr" rtlCol="false" tIns="35583" lIns="35583" bIns="35583" rIns="35583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494952" y="1027786"/>
              <a:ext cx="3205860" cy="1784014"/>
            </a:xfrm>
            <a:custGeom>
              <a:avLst/>
              <a:gdLst/>
              <a:ahLst/>
              <a:cxnLst/>
              <a:rect r="r" b="b" t="t" l="l"/>
              <a:pathLst>
                <a:path h="1784014" w="3205860">
                  <a:moveTo>
                    <a:pt x="0" y="0"/>
                  </a:moveTo>
                  <a:lnTo>
                    <a:pt x="3205859" y="0"/>
                  </a:lnTo>
                  <a:lnTo>
                    <a:pt x="3205859" y="1784014"/>
                  </a:lnTo>
                  <a:lnTo>
                    <a:pt x="0" y="1784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107253" y="5398434"/>
              <a:ext cx="1981257" cy="1981257"/>
            </a:xfrm>
            <a:custGeom>
              <a:avLst/>
              <a:gdLst/>
              <a:ahLst/>
              <a:cxnLst/>
              <a:rect r="r" b="b" t="t" l="l"/>
              <a:pathLst>
                <a:path h="1981257" w="1981257">
                  <a:moveTo>
                    <a:pt x="0" y="0"/>
                  </a:moveTo>
                  <a:lnTo>
                    <a:pt x="1981257" y="0"/>
                  </a:lnTo>
                  <a:lnTo>
                    <a:pt x="1981257" y="1981257"/>
                  </a:lnTo>
                  <a:lnTo>
                    <a:pt x="0" y="19812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976076" y="331333"/>
              <a:ext cx="2112434" cy="321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59"/>
                </a:lnSpc>
                <a:spcBef>
                  <a:spcPct val="0"/>
                </a:spcBef>
              </a:pPr>
              <a:r>
                <a:rPr lang="en-US" b="true" sz="1470">
                  <a:solidFill>
                    <a:srgbClr val="FFFFFF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DEPLOYMENT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976076" y="3035820"/>
              <a:ext cx="2019780" cy="2019780"/>
            </a:xfrm>
            <a:custGeom>
              <a:avLst/>
              <a:gdLst/>
              <a:ahLst/>
              <a:cxnLst/>
              <a:rect r="r" b="b" t="t" l="l"/>
              <a:pathLst>
                <a:path h="2019780" w="2019780">
                  <a:moveTo>
                    <a:pt x="0" y="0"/>
                  </a:moveTo>
                  <a:lnTo>
                    <a:pt x="2019779" y="0"/>
                  </a:lnTo>
                  <a:lnTo>
                    <a:pt x="2019779" y="2019780"/>
                  </a:lnTo>
                  <a:lnTo>
                    <a:pt x="0" y="20197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-119107">
            <a:off x="4415309" y="5403646"/>
            <a:ext cx="2814801" cy="851477"/>
          </a:xfrm>
          <a:custGeom>
            <a:avLst/>
            <a:gdLst/>
            <a:ahLst/>
            <a:cxnLst/>
            <a:rect r="r" b="b" t="t" l="l"/>
            <a:pathLst>
              <a:path h="851477" w="2814801">
                <a:moveTo>
                  <a:pt x="0" y="0"/>
                </a:moveTo>
                <a:lnTo>
                  <a:pt x="2814801" y="0"/>
                </a:lnTo>
                <a:lnTo>
                  <a:pt x="2814801" y="851477"/>
                </a:lnTo>
                <a:lnTo>
                  <a:pt x="0" y="8514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902540">
            <a:off x="4269384" y="4703311"/>
            <a:ext cx="2933564" cy="887403"/>
          </a:xfrm>
          <a:custGeom>
            <a:avLst/>
            <a:gdLst/>
            <a:ahLst/>
            <a:cxnLst/>
            <a:rect r="r" b="b" t="t" l="l"/>
            <a:pathLst>
              <a:path h="887403" w="2933564">
                <a:moveTo>
                  <a:pt x="0" y="0"/>
                </a:moveTo>
                <a:lnTo>
                  <a:pt x="2933564" y="0"/>
                </a:lnTo>
                <a:lnTo>
                  <a:pt x="2933564" y="887403"/>
                </a:lnTo>
                <a:lnTo>
                  <a:pt x="0" y="887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840480" y="1329885"/>
            <a:ext cx="10607040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 b="true">
                <a:solidFill>
                  <a:srgbClr val="06131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The Models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94778" y="3694957"/>
            <a:ext cx="6553245" cy="5004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69416" indent="-184708" lvl="1">
              <a:lnSpc>
                <a:spcPts val="2395"/>
              </a:lnSpc>
              <a:buFont typeface="Arial"/>
              <a:buChar char="•"/>
            </a:pPr>
            <a:r>
              <a:rPr lang="en-US" b="true" sz="1711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Gemini for Development</a:t>
            </a:r>
            <a:r>
              <a:rPr lang="en-US" sz="171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Chosen due to its generous free tier offering up to 2 million tokens, making it ideal for experimentation and prototyping.</a:t>
            </a:r>
          </a:p>
          <a:p>
            <a:pPr algn="just">
              <a:lnSpc>
                <a:spcPts val="2395"/>
              </a:lnSpc>
            </a:pPr>
          </a:p>
          <a:p>
            <a:pPr algn="just" marL="369416" indent="-184708" lvl="1">
              <a:lnSpc>
                <a:spcPts val="2395"/>
              </a:lnSpc>
              <a:buFont typeface="Arial"/>
              <a:buChar char="•"/>
            </a:pPr>
            <a:r>
              <a:rPr lang="en-US" b="true" sz="1711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ChatGPT for Deployment</a:t>
            </a:r>
            <a:r>
              <a:rPr lang="en-US" sz="171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Preferred for its high scalability and robust infrastructure, ensuring reliable performance in handling large volumes of user requests.</a:t>
            </a:r>
          </a:p>
          <a:p>
            <a:pPr algn="just">
              <a:lnSpc>
                <a:spcPts val="2395"/>
              </a:lnSpc>
            </a:pPr>
          </a:p>
          <a:p>
            <a:pPr algn="just" marL="369416" indent="-184708" lvl="1">
              <a:lnSpc>
                <a:spcPts val="2395"/>
              </a:lnSpc>
              <a:buFont typeface="Arial"/>
              <a:buChar char="•"/>
            </a:pPr>
            <a:r>
              <a:rPr lang="en-US" b="true" sz="1711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Claude 3.7 Sonnet </a:t>
            </a:r>
            <a:r>
              <a:rPr lang="en-US" sz="171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superior reasoning and coding accuracy, especially in complex tasks. </a:t>
            </a:r>
          </a:p>
          <a:p>
            <a:pPr algn="just">
              <a:lnSpc>
                <a:spcPts val="2395"/>
              </a:lnSpc>
            </a:pPr>
          </a:p>
          <a:p>
            <a:pPr algn="just" marL="369416" indent="-184708" lvl="1">
              <a:lnSpc>
                <a:spcPts val="2395"/>
              </a:lnSpc>
              <a:buFont typeface="Arial"/>
              <a:buChar char="•"/>
            </a:pPr>
            <a:r>
              <a:rPr lang="en-US" b="true" sz="1711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Ollama for Consideration</a:t>
            </a:r>
            <a:r>
              <a:rPr lang="en-US" sz="171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: Being open-source, it provides transparency and insight into the underlying processes, making it a valuable option for understanding and customizing the model behavior.</a:t>
            </a:r>
          </a:p>
          <a:p>
            <a:pPr algn="just">
              <a:lnSpc>
                <a:spcPts val="2395"/>
              </a:lnSpc>
              <a:spcBef>
                <a:spcPct val="0"/>
              </a:spcBef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1500476">
            <a:off x="4311813" y="6071926"/>
            <a:ext cx="3012065" cy="911150"/>
          </a:xfrm>
          <a:custGeom>
            <a:avLst/>
            <a:gdLst/>
            <a:ahLst/>
            <a:cxnLst/>
            <a:rect r="r" b="b" t="t" l="l"/>
            <a:pathLst>
              <a:path h="911150" w="3012065">
                <a:moveTo>
                  <a:pt x="0" y="0"/>
                </a:moveTo>
                <a:lnTo>
                  <a:pt x="3012066" y="0"/>
                </a:lnTo>
                <a:lnTo>
                  <a:pt x="3012066" y="911150"/>
                </a:lnTo>
                <a:lnTo>
                  <a:pt x="0" y="911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-1902497">
            <a:off x="5183473" y="4803600"/>
            <a:ext cx="1095375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OPTION 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437723" y="5525854"/>
            <a:ext cx="1095375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OPTION 2</a:t>
            </a:r>
          </a:p>
        </p:txBody>
      </p:sp>
      <p:sp>
        <p:nvSpPr>
          <p:cNvPr name="TextBox 25" id="25"/>
          <p:cNvSpPr txBox="true"/>
          <p:nvPr/>
        </p:nvSpPr>
        <p:spPr>
          <a:xfrm rot="1550729">
            <a:off x="5498870" y="6291238"/>
            <a:ext cx="1095375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OPTION 3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66178" y="133046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34660"/>
            <a:ext cx="3008659" cy="970915"/>
            <a:chOff x="0" y="0"/>
            <a:chExt cx="792404" cy="255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404" cy="255714"/>
            </a:xfrm>
            <a:custGeom>
              <a:avLst/>
              <a:gdLst/>
              <a:ahLst/>
              <a:cxnLst/>
              <a:rect r="r" b="b" t="t" l="l"/>
              <a:pathLst>
                <a:path h="255714" w="792404">
                  <a:moveTo>
                    <a:pt x="0" y="0"/>
                  </a:moveTo>
                  <a:lnTo>
                    <a:pt x="792404" y="0"/>
                  </a:lnTo>
                  <a:lnTo>
                    <a:pt x="792404" y="255714"/>
                  </a:lnTo>
                  <a:lnTo>
                    <a:pt x="0" y="2557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2404" cy="29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aphicFrame>
        <p:nvGraphicFramePr>
          <p:cNvPr name="Object 5" id="5"/>
          <p:cNvGraphicFramePr/>
          <p:nvPr/>
        </p:nvGraphicFramePr>
        <p:xfrm>
          <a:off x="2660232" y="4602356"/>
          <a:ext cx="7543800" cy="2095500"/>
        </p:xfrm>
        <a:graphic>
          <a:graphicData uri="http://schemas.openxmlformats.org/presentationml/2006/ole">
            <p:oleObj imgW="9042400" imgH="35941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3149476" y="1463553"/>
            <a:ext cx="630262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6131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ESTIMATING BEJO’S COST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99692" y="1963298"/>
            <a:ext cx="52423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ADA68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First Choice (Self-Hosted)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66178" y="133046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34660"/>
            <a:ext cx="3008659" cy="970915"/>
            <a:chOff x="0" y="0"/>
            <a:chExt cx="792404" cy="255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404" cy="255714"/>
            </a:xfrm>
            <a:custGeom>
              <a:avLst/>
              <a:gdLst/>
              <a:ahLst/>
              <a:cxnLst/>
              <a:rect r="r" b="b" t="t" l="l"/>
              <a:pathLst>
                <a:path h="255714" w="792404">
                  <a:moveTo>
                    <a:pt x="0" y="0"/>
                  </a:moveTo>
                  <a:lnTo>
                    <a:pt x="792404" y="0"/>
                  </a:lnTo>
                  <a:lnTo>
                    <a:pt x="792404" y="255714"/>
                  </a:lnTo>
                  <a:lnTo>
                    <a:pt x="0" y="2557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2404" cy="29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150582" y="1463553"/>
            <a:ext cx="6302621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6131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ESTIMATING BEJO’S COST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05852" y="1963298"/>
            <a:ext cx="293969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ADA68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Second </a:t>
            </a:r>
            <a:r>
              <a:rPr lang="en-US" sz="2099">
                <a:solidFill>
                  <a:srgbClr val="ADA68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Choice (SaaS)</a:t>
            </a:r>
          </a:p>
        </p:txBody>
      </p:sp>
      <p:graphicFrame>
        <p:nvGraphicFramePr>
          <p:cNvPr name="Object 7" id="7"/>
          <p:cNvGraphicFramePr/>
          <p:nvPr/>
        </p:nvGraphicFramePr>
        <p:xfrm>
          <a:off x="5438648" y="3333124"/>
          <a:ext cx="6286500" cy="838200"/>
        </p:xfrm>
        <a:graphic>
          <a:graphicData uri="http://schemas.openxmlformats.org/presentationml/2006/ole">
            <p:oleObj imgW="7543800" imgH="2095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8" id="8"/>
          <p:cNvGraphicFramePr/>
          <p:nvPr/>
        </p:nvGraphicFramePr>
        <p:xfrm>
          <a:off x="5438648" y="4437556"/>
          <a:ext cx="6286500" cy="838200"/>
        </p:xfrm>
        <a:graphic>
          <a:graphicData uri="http://schemas.openxmlformats.org/presentationml/2006/ole">
            <p:oleObj imgW="7543800" imgH="2095500" r:id="rId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9" id="9"/>
          <p:cNvGraphicFramePr/>
          <p:nvPr/>
        </p:nvGraphicFramePr>
        <p:xfrm>
          <a:off x="5438648" y="5542456"/>
          <a:ext cx="7543800" cy="2095500"/>
        </p:xfrm>
        <a:graphic>
          <a:graphicData uri="http://schemas.openxmlformats.org/presentationml/2006/ole">
            <p:oleObj imgW="9042400" imgH="35941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0" id="10"/>
          <p:cNvSpPr txBox="true"/>
          <p:nvPr/>
        </p:nvSpPr>
        <p:spPr>
          <a:xfrm rot="0">
            <a:off x="3906703" y="3586807"/>
            <a:ext cx="71842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gpt-4o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06703" y="4691238"/>
            <a:ext cx="672108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mem0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45872" y="6424788"/>
            <a:ext cx="1640086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containerization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366178" y="133046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34660"/>
            <a:ext cx="3008659" cy="970915"/>
            <a:chOff x="0" y="0"/>
            <a:chExt cx="792404" cy="255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404" cy="255714"/>
            </a:xfrm>
            <a:custGeom>
              <a:avLst/>
              <a:gdLst/>
              <a:ahLst/>
              <a:cxnLst/>
              <a:rect r="r" b="b" t="t" l="l"/>
              <a:pathLst>
                <a:path h="255714" w="792404">
                  <a:moveTo>
                    <a:pt x="0" y="0"/>
                  </a:moveTo>
                  <a:lnTo>
                    <a:pt x="792404" y="0"/>
                  </a:lnTo>
                  <a:lnTo>
                    <a:pt x="792404" y="255714"/>
                  </a:lnTo>
                  <a:lnTo>
                    <a:pt x="0" y="2557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2404" cy="29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109798" y="1494985"/>
            <a:ext cx="6302621" cy="869315"/>
            <a:chOff x="0" y="0"/>
            <a:chExt cx="8403495" cy="115908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8403495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61313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ESTIMATING BEJO’S COST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5887" y="696806"/>
              <a:ext cx="3468688" cy="462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ADA68E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SECOND </a:t>
              </a:r>
              <a:r>
                <a:rPr lang="en-US" sz="2099">
                  <a:solidFill>
                    <a:srgbClr val="ADA68E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CHOICE </a:t>
              </a:r>
            </a:p>
          </p:txBody>
        </p:sp>
      </p:grpSp>
      <p:graphicFrame>
        <p:nvGraphicFramePr>
          <p:cNvPr name="Object 8" id="8"/>
          <p:cNvGraphicFramePr/>
          <p:nvPr/>
        </p:nvGraphicFramePr>
        <p:xfrm>
          <a:off x="3596645" y="4546385"/>
          <a:ext cx="3771900" cy="2095500"/>
        </p:xfrm>
        <a:graphic>
          <a:graphicData uri="http://schemas.openxmlformats.org/presentationml/2006/ole">
            <p:oleObj imgW="4521200" imgH="28448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366178" y="133046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34660"/>
            <a:ext cx="3008659" cy="970915"/>
            <a:chOff x="0" y="0"/>
            <a:chExt cx="792404" cy="255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404" cy="255714"/>
            </a:xfrm>
            <a:custGeom>
              <a:avLst/>
              <a:gdLst/>
              <a:ahLst/>
              <a:cxnLst/>
              <a:rect r="r" b="b" t="t" l="l"/>
              <a:pathLst>
                <a:path h="255714" w="792404">
                  <a:moveTo>
                    <a:pt x="0" y="0"/>
                  </a:moveTo>
                  <a:lnTo>
                    <a:pt x="792404" y="0"/>
                  </a:lnTo>
                  <a:lnTo>
                    <a:pt x="792404" y="255714"/>
                  </a:lnTo>
                  <a:lnTo>
                    <a:pt x="0" y="2557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2404" cy="29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218038" y="1536260"/>
            <a:ext cx="6302621" cy="869315"/>
            <a:chOff x="0" y="0"/>
            <a:chExt cx="8403495" cy="115908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8403495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61313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ESTIMATING BEJO’S COST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99130" y="696806"/>
              <a:ext cx="2113121" cy="4622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39"/>
                </a:lnSpc>
                <a:spcBef>
                  <a:spcPct val="0"/>
                </a:spcBef>
              </a:pPr>
              <a:r>
                <a:rPr lang="en-US" sz="2099">
                  <a:solidFill>
                    <a:srgbClr val="ADA68E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SUMMARY</a:t>
              </a:r>
            </a:p>
          </p:txBody>
        </p:sp>
      </p:grpSp>
      <p:graphicFrame>
        <p:nvGraphicFramePr>
          <p:cNvPr name="Object 8" id="8"/>
          <p:cNvGraphicFramePr/>
          <p:nvPr/>
        </p:nvGraphicFramePr>
        <p:xfrm>
          <a:off x="4107292" y="3192913"/>
          <a:ext cx="3771900" cy="5029200"/>
        </p:xfrm>
        <a:graphic>
          <a:graphicData uri="http://schemas.openxmlformats.org/presentationml/2006/ole">
            <p:oleObj imgW="4775200" imgH="60325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366178" y="133046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34660"/>
            <a:ext cx="3008659" cy="970915"/>
            <a:chOff x="0" y="0"/>
            <a:chExt cx="792404" cy="255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404" cy="255714"/>
            </a:xfrm>
            <a:custGeom>
              <a:avLst/>
              <a:gdLst/>
              <a:ahLst/>
              <a:cxnLst/>
              <a:rect r="r" b="b" t="t" l="l"/>
              <a:pathLst>
                <a:path h="255714" w="792404">
                  <a:moveTo>
                    <a:pt x="0" y="0"/>
                  </a:moveTo>
                  <a:lnTo>
                    <a:pt x="792404" y="0"/>
                  </a:lnTo>
                  <a:lnTo>
                    <a:pt x="792404" y="255714"/>
                  </a:lnTo>
                  <a:lnTo>
                    <a:pt x="0" y="2557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2404" cy="29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02818" y="2848631"/>
            <a:ext cx="10082364" cy="4302365"/>
            <a:chOff x="0" y="0"/>
            <a:chExt cx="13443151" cy="57364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130747" y="0"/>
              <a:ext cx="1142368" cy="1212939"/>
            </a:xfrm>
            <a:custGeom>
              <a:avLst/>
              <a:gdLst/>
              <a:ahLst/>
              <a:cxnLst/>
              <a:rect r="r" b="b" t="t" l="l"/>
              <a:pathLst>
                <a:path h="1212939" w="1142368">
                  <a:moveTo>
                    <a:pt x="0" y="0"/>
                  </a:moveTo>
                  <a:lnTo>
                    <a:pt x="1142368" y="0"/>
                  </a:lnTo>
                  <a:lnTo>
                    <a:pt x="1142368" y="1212939"/>
                  </a:lnTo>
                  <a:lnTo>
                    <a:pt x="0" y="1212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130747" y="1625098"/>
              <a:ext cx="1142368" cy="1212939"/>
            </a:xfrm>
            <a:custGeom>
              <a:avLst/>
              <a:gdLst/>
              <a:ahLst/>
              <a:cxnLst/>
              <a:rect r="r" b="b" t="t" l="l"/>
              <a:pathLst>
                <a:path h="1212939" w="1142368">
                  <a:moveTo>
                    <a:pt x="0" y="0"/>
                  </a:moveTo>
                  <a:lnTo>
                    <a:pt x="1142368" y="0"/>
                  </a:lnTo>
                  <a:lnTo>
                    <a:pt x="1142368" y="1212940"/>
                  </a:lnTo>
                  <a:lnTo>
                    <a:pt x="0" y="1212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130747" y="4523547"/>
              <a:ext cx="1142368" cy="1212939"/>
            </a:xfrm>
            <a:custGeom>
              <a:avLst/>
              <a:gdLst/>
              <a:ahLst/>
              <a:cxnLst/>
              <a:rect r="r" b="b" t="t" l="l"/>
              <a:pathLst>
                <a:path h="1212939" w="1142368">
                  <a:moveTo>
                    <a:pt x="0" y="0"/>
                  </a:moveTo>
                  <a:lnTo>
                    <a:pt x="1142368" y="0"/>
                  </a:lnTo>
                  <a:lnTo>
                    <a:pt x="1142368" y="1212940"/>
                  </a:lnTo>
                  <a:lnTo>
                    <a:pt x="0" y="1212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672138" y="3063694"/>
              <a:ext cx="59585" cy="1205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58"/>
                </a:lnSpc>
              </a:pPr>
              <a:r>
                <a:rPr lang="en-US" sz="1327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.</a:t>
              </a:r>
            </a:p>
            <a:p>
              <a:pPr algn="ctr">
                <a:lnSpc>
                  <a:spcPts val="1858"/>
                </a:lnSpc>
              </a:pPr>
              <a:r>
                <a:rPr lang="en-US" sz="1327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.</a:t>
              </a:r>
            </a:p>
            <a:p>
              <a:pPr algn="ctr">
                <a:lnSpc>
                  <a:spcPts val="1858"/>
                </a:lnSpc>
              </a:pPr>
              <a:r>
                <a:rPr lang="en-US" sz="1327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.</a:t>
              </a:r>
            </a:p>
            <a:p>
              <a:pPr algn="ctr">
                <a:lnSpc>
                  <a:spcPts val="1858"/>
                </a:lnSpc>
                <a:spcBef>
                  <a:spcPct val="0"/>
                </a:spcBef>
              </a:pPr>
              <a:r>
                <a:rPr lang="en-US" sz="1327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.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5410427" y="1398842"/>
              <a:ext cx="2453287" cy="2453287"/>
            </a:xfrm>
            <a:custGeom>
              <a:avLst/>
              <a:gdLst/>
              <a:ahLst/>
              <a:cxnLst/>
              <a:rect r="r" b="b" t="t" l="l"/>
              <a:pathLst>
                <a:path h="2453287" w="2453287">
                  <a:moveTo>
                    <a:pt x="0" y="0"/>
                  </a:moveTo>
                  <a:lnTo>
                    <a:pt x="2453287" y="0"/>
                  </a:lnTo>
                  <a:lnTo>
                    <a:pt x="2453287" y="2453287"/>
                  </a:lnTo>
                  <a:lnTo>
                    <a:pt x="0" y="2453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11001026" y="2112474"/>
              <a:ext cx="2442125" cy="983885"/>
              <a:chOff x="0" y="0"/>
              <a:chExt cx="581561" cy="2343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81561" cy="234300"/>
              </a:xfrm>
              <a:custGeom>
                <a:avLst/>
                <a:gdLst/>
                <a:ahLst/>
                <a:cxnLst/>
                <a:rect r="r" b="b" t="t" l="l"/>
                <a:pathLst>
                  <a:path h="234300" w="581561">
                    <a:moveTo>
                      <a:pt x="35061" y="0"/>
                    </a:moveTo>
                    <a:lnTo>
                      <a:pt x="546500" y="0"/>
                    </a:lnTo>
                    <a:cubicBezTo>
                      <a:pt x="565864" y="0"/>
                      <a:pt x="581561" y="15697"/>
                      <a:pt x="581561" y="35061"/>
                    </a:cubicBezTo>
                    <a:lnTo>
                      <a:pt x="581561" y="199239"/>
                    </a:lnTo>
                    <a:cubicBezTo>
                      <a:pt x="581561" y="218602"/>
                      <a:pt x="565864" y="234300"/>
                      <a:pt x="546500" y="234300"/>
                    </a:cubicBezTo>
                    <a:lnTo>
                      <a:pt x="35061" y="234300"/>
                    </a:lnTo>
                    <a:cubicBezTo>
                      <a:pt x="15697" y="234300"/>
                      <a:pt x="0" y="218602"/>
                      <a:pt x="0" y="199239"/>
                    </a:cubicBezTo>
                    <a:lnTo>
                      <a:pt x="0" y="35061"/>
                    </a:lnTo>
                    <a:cubicBezTo>
                      <a:pt x="0" y="15697"/>
                      <a:pt x="15697" y="0"/>
                      <a:pt x="35061" y="0"/>
                    </a:cubicBezTo>
                    <a:close/>
                  </a:path>
                </a:pathLst>
              </a:custGeom>
              <a:solidFill>
                <a:srgbClr val="142343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581561" cy="262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39"/>
                  </a:lnSpc>
                </a:pPr>
                <a:r>
                  <a:rPr lang="en-US" sz="1599">
                    <a:solidFill>
                      <a:srgbClr val="FFFFFF"/>
                    </a:solidFill>
                    <a:latin typeface="Libre Baskerville"/>
                    <a:ea typeface="Libre Baskerville"/>
                    <a:cs typeface="Libre Baskerville"/>
                    <a:sym typeface="Libre Baskerville"/>
                  </a:rPr>
                  <a:t>RESPONSE</a:t>
                </a:r>
              </a:p>
            </p:txBody>
          </p:sp>
        </p:grpSp>
        <p:sp>
          <p:nvSpPr>
            <p:cNvPr name="AutoShape 14" id="14"/>
            <p:cNvSpPr/>
            <p:nvPr/>
          </p:nvSpPr>
          <p:spPr>
            <a:xfrm>
              <a:off x="2273115" y="886937"/>
              <a:ext cx="3137312" cy="1738548"/>
            </a:xfrm>
            <a:prstGeom prst="line">
              <a:avLst/>
            </a:prstGeom>
            <a:ln cap="flat" w="42138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5" id="15"/>
            <p:cNvSpPr/>
            <p:nvPr/>
          </p:nvSpPr>
          <p:spPr>
            <a:xfrm flipV="true">
              <a:off x="2273115" y="2625486"/>
              <a:ext cx="3137312" cy="32205"/>
            </a:xfrm>
            <a:prstGeom prst="line">
              <a:avLst/>
            </a:prstGeom>
            <a:ln cap="flat" w="42138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6" id="16"/>
            <p:cNvSpPr/>
            <p:nvPr/>
          </p:nvSpPr>
          <p:spPr>
            <a:xfrm flipV="true">
              <a:off x="2273115" y="2625486"/>
              <a:ext cx="3137312" cy="2401760"/>
            </a:xfrm>
            <a:prstGeom prst="line">
              <a:avLst/>
            </a:prstGeom>
            <a:ln cap="flat" w="42138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17" id="17"/>
            <p:cNvSpPr/>
            <p:nvPr/>
          </p:nvSpPr>
          <p:spPr>
            <a:xfrm>
              <a:off x="7863714" y="2604417"/>
              <a:ext cx="3137312" cy="0"/>
            </a:xfrm>
            <a:prstGeom prst="line">
              <a:avLst/>
            </a:prstGeom>
            <a:ln cap="flat" w="42138">
              <a:solidFill>
                <a:srgbClr val="000000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TextBox 18" id="18"/>
            <p:cNvSpPr txBox="true"/>
            <p:nvPr/>
          </p:nvSpPr>
          <p:spPr>
            <a:xfrm rot="-5400000">
              <a:off x="-1209152" y="2696900"/>
              <a:ext cx="2703841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61313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SAME QUESTION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240524" y="1638178"/>
            <a:ext cx="440261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6131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TESTING SCHEMA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806779" y="7707486"/>
            <a:ext cx="2674441" cy="1550814"/>
            <a:chOff x="0" y="0"/>
            <a:chExt cx="3565922" cy="206775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577638"/>
              <a:ext cx="3565922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The response must be same for </a:t>
              </a:r>
            </a:p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i="true">
                  <a:solidFill>
                    <a:srgbClr val="000000"/>
                  </a:solidFill>
                  <a:latin typeface="Source Sans Pro Italics"/>
                  <a:ea typeface="Source Sans Pro Italics"/>
                  <a:cs typeface="Source Sans Pro Italics"/>
                  <a:sym typeface="Source Sans Pro Italics"/>
                </a:rPr>
                <a:t>N</a:t>
              </a: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 user (</a:t>
              </a:r>
              <a:r>
                <a:rPr lang="en-US" b="true" sz="1599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precision</a:t>
              </a: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)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356763"/>
              <a:ext cx="3565922" cy="710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Loop for </a:t>
              </a:r>
              <a:r>
                <a:rPr lang="en-US" sz="1599" i="true">
                  <a:solidFill>
                    <a:srgbClr val="000000"/>
                  </a:solidFill>
                  <a:latin typeface="Source Sans Pro Italics"/>
                  <a:ea typeface="Source Sans Pro Italics"/>
                  <a:cs typeface="Source Sans Pro Italics"/>
                  <a:sym typeface="Source Sans Pro Italics"/>
                </a:rPr>
                <a:t>M </a:t>
              </a: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times. to measure the </a:t>
              </a:r>
              <a:r>
                <a:rPr lang="en-US" b="true" sz="1599">
                  <a:solidFill>
                    <a:srgbClr val="000000"/>
                  </a:solidFill>
                  <a:latin typeface="Source Sans Pro Bold"/>
                  <a:ea typeface="Source Sans Pro Bold"/>
                  <a:cs typeface="Source Sans Pro Bold"/>
                  <a:sym typeface="Source Sans Pro Bold"/>
                </a:rPr>
                <a:t>concistensy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894689" y="-28575"/>
              <a:ext cx="1776545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b="true" sz="1599">
                  <a:solidFill>
                    <a:srgbClr val="000000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OBJECTIVE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366178" y="133046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652" y="-793466"/>
            <a:ext cx="1650648" cy="3086100"/>
            <a:chOff x="0" y="0"/>
            <a:chExt cx="4347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738" cy="812800"/>
            </a:xfrm>
            <a:custGeom>
              <a:avLst/>
              <a:gdLst/>
              <a:ahLst/>
              <a:cxnLst/>
              <a:rect r="r" b="b" t="t" l="l"/>
              <a:pathLst>
                <a:path h="812800" w="434738">
                  <a:moveTo>
                    <a:pt x="0" y="0"/>
                  </a:moveTo>
                  <a:lnTo>
                    <a:pt x="434738" y="0"/>
                  </a:lnTo>
                  <a:lnTo>
                    <a:pt x="43473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73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40480" y="4192588"/>
            <a:ext cx="10607040" cy="1901824"/>
            <a:chOff x="0" y="0"/>
            <a:chExt cx="14142720" cy="253576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00025"/>
              <a:ext cx="14142720" cy="2311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560"/>
                </a:lnSpc>
                <a:spcBef>
                  <a:spcPct val="0"/>
                </a:spcBef>
              </a:pPr>
              <a:r>
                <a:rPr lang="en-US" b="true" sz="10400">
                  <a:solidFill>
                    <a:srgbClr val="061313"/>
                  </a:solidFill>
                  <a:latin typeface="Libre Baskerville Bold"/>
                  <a:ea typeface="Libre Baskerville Bold"/>
                  <a:cs typeface="Libre Baskerville Bold"/>
                  <a:sym typeface="Libre Baskerville Bold"/>
                </a:rPr>
                <a:t>The End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73486"/>
              <a:ext cx="14142720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231">
                  <a:solidFill>
                    <a:srgbClr val="061313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THANK YOU FOR LISTENING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85815" y="904292"/>
            <a:ext cx="1296323" cy="1296323"/>
          </a:xfrm>
          <a:custGeom>
            <a:avLst/>
            <a:gdLst/>
            <a:ahLst/>
            <a:cxnLst/>
            <a:rect r="r" b="b" t="t" l="l"/>
            <a:pathLst>
              <a:path h="1296323" w="1296323">
                <a:moveTo>
                  <a:pt x="0" y="0"/>
                </a:moveTo>
                <a:lnTo>
                  <a:pt x="1296323" y="0"/>
                </a:lnTo>
                <a:lnTo>
                  <a:pt x="1296323" y="1296322"/>
                </a:lnTo>
                <a:lnTo>
                  <a:pt x="0" y="1296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150860"/>
            <a:ext cx="3847406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599">
                <a:solidFill>
                  <a:srgbClr val="06131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REFERENCES:</a:t>
            </a:r>
          </a:p>
          <a:p>
            <a:pPr algn="just">
              <a:lnSpc>
                <a:spcPts val="1680"/>
              </a:lnSpc>
            </a:pPr>
            <a:r>
              <a:rPr lang="en-US" sz="1200" u="sng">
                <a:solidFill>
                  <a:srgbClr val="06131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https://humanloop.com/blog/mcp</a:t>
            </a:r>
          </a:p>
          <a:p>
            <a:pPr algn="just">
              <a:lnSpc>
                <a:spcPts val="1680"/>
              </a:lnSpc>
            </a:pPr>
            <a:r>
              <a:rPr lang="en-US" sz="1200" u="sng">
                <a:solidFill>
                  <a:srgbClr val="06131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https://docs.crewai.com/introduction</a:t>
            </a:r>
          </a:p>
          <a:p>
            <a:pPr algn="just">
              <a:lnSpc>
                <a:spcPts val="1680"/>
              </a:lnSpc>
            </a:pPr>
            <a:r>
              <a:rPr lang="en-US" sz="1200" u="sng">
                <a:solidFill>
                  <a:srgbClr val="06131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https://www.descope.com/learn/post/mcp</a:t>
            </a:r>
          </a:p>
          <a:p>
            <a:pPr algn="just">
              <a:lnSpc>
                <a:spcPts val="1680"/>
              </a:lnSpc>
            </a:pPr>
            <a:r>
              <a:rPr lang="en-US" sz="1200" u="sng">
                <a:solidFill>
                  <a:srgbClr val="061313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https://python.langchain.com/docs/introduction/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652" y="-793466"/>
            <a:ext cx="1650648" cy="3086100"/>
            <a:chOff x="0" y="0"/>
            <a:chExt cx="4347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738" cy="812800"/>
            </a:xfrm>
            <a:custGeom>
              <a:avLst/>
              <a:gdLst/>
              <a:ahLst/>
              <a:cxnLst/>
              <a:rect r="r" b="b" t="t" l="l"/>
              <a:pathLst>
                <a:path h="812800" w="434738">
                  <a:moveTo>
                    <a:pt x="0" y="0"/>
                  </a:moveTo>
                  <a:lnTo>
                    <a:pt x="434738" y="0"/>
                  </a:lnTo>
                  <a:lnTo>
                    <a:pt x="43473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73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04184" y="3261989"/>
            <a:ext cx="13479633" cy="3976492"/>
          </a:xfrm>
          <a:custGeom>
            <a:avLst/>
            <a:gdLst/>
            <a:ahLst/>
            <a:cxnLst/>
            <a:rect r="r" b="b" t="t" l="l"/>
            <a:pathLst>
              <a:path h="3976492" w="13479633">
                <a:moveTo>
                  <a:pt x="0" y="0"/>
                </a:moveTo>
                <a:lnTo>
                  <a:pt x="13479632" y="0"/>
                </a:lnTo>
                <a:lnTo>
                  <a:pt x="13479632" y="3976492"/>
                </a:lnTo>
                <a:lnTo>
                  <a:pt x="0" y="39764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764010" y="3543278"/>
            <a:ext cx="455565" cy="3695202"/>
            <a:chOff x="0" y="0"/>
            <a:chExt cx="119984" cy="9732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984" cy="973222"/>
            </a:xfrm>
            <a:custGeom>
              <a:avLst/>
              <a:gdLst/>
              <a:ahLst/>
              <a:cxnLst/>
              <a:rect r="r" b="b" t="t" l="l"/>
              <a:pathLst>
                <a:path h="973222" w="119984">
                  <a:moveTo>
                    <a:pt x="0" y="0"/>
                  </a:moveTo>
                  <a:lnTo>
                    <a:pt x="119984" y="0"/>
                  </a:lnTo>
                  <a:lnTo>
                    <a:pt x="119984" y="973222"/>
                  </a:lnTo>
                  <a:lnTo>
                    <a:pt x="0" y="973222"/>
                  </a:lnTo>
                  <a:close/>
                </a:path>
              </a:pathLst>
            </a:custGeom>
            <a:solidFill>
              <a:srgbClr val="488097">
                <a:alpha val="5764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9984" cy="101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252639" y="2579703"/>
            <a:ext cx="178272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31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TIMELINE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591415" y="111332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652" y="-793466"/>
            <a:ext cx="1650648" cy="3086100"/>
            <a:chOff x="0" y="0"/>
            <a:chExt cx="4347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738" cy="812800"/>
            </a:xfrm>
            <a:custGeom>
              <a:avLst/>
              <a:gdLst/>
              <a:ahLst/>
              <a:cxnLst/>
              <a:rect r="r" b="b" t="t" l="l"/>
              <a:pathLst>
                <a:path h="812800" w="434738">
                  <a:moveTo>
                    <a:pt x="0" y="0"/>
                  </a:moveTo>
                  <a:lnTo>
                    <a:pt x="434738" y="0"/>
                  </a:lnTo>
                  <a:lnTo>
                    <a:pt x="43473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73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217236" y="2368834"/>
            <a:ext cx="1170503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LIMITATION IS THAT THE DATA IS NOT VARIED ENOUGH TO DETECT LEAKS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0915" y="4038593"/>
            <a:ext cx="350280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DATA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SET POINT HEATER &amp; DOSING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63892" y="4038593"/>
            <a:ext cx="3502802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ACTUAL DOSING </a:t>
            </a:r>
          </a:p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LINE 1-8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10915" y="4847127"/>
            <a:ext cx="15355779" cy="2898403"/>
          </a:xfrm>
          <a:custGeom>
            <a:avLst/>
            <a:gdLst/>
            <a:ahLst/>
            <a:cxnLst/>
            <a:rect r="r" b="b" t="t" l="l"/>
            <a:pathLst>
              <a:path h="2898403" w="15355779">
                <a:moveTo>
                  <a:pt x="0" y="0"/>
                </a:moveTo>
                <a:lnTo>
                  <a:pt x="15355780" y="0"/>
                </a:lnTo>
                <a:lnTo>
                  <a:pt x="15355780" y="2898403"/>
                </a:lnTo>
                <a:lnTo>
                  <a:pt x="0" y="2898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91415" y="111332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652" y="-793466"/>
            <a:ext cx="1650648" cy="3086100"/>
            <a:chOff x="0" y="0"/>
            <a:chExt cx="4347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738" cy="812800"/>
            </a:xfrm>
            <a:custGeom>
              <a:avLst/>
              <a:gdLst/>
              <a:ahLst/>
              <a:cxnLst/>
              <a:rect r="r" b="b" t="t" l="l"/>
              <a:pathLst>
                <a:path h="812800" w="434738">
                  <a:moveTo>
                    <a:pt x="0" y="0"/>
                  </a:moveTo>
                  <a:lnTo>
                    <a:pt x="434738" y="0"/>
                  </a:lnTo>
                  <a:lnTo>
                    <a:pt x="43473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73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64203" y="889142"/>
            <a:ext cx="10559595" cy="8508716"/>
            <a:chOff x="0" y="0"/>
            <a:chExt cx="14079460" cy="1134495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03213" cy="5310788"/>
            </a:xfrm>
            <a:custGeom>
              <a:avLst/>
              <a:gdLst/>
              <a:ahLst/>
              <a:cxnLst/>
              <a:rect r="r" b="b" t="t" l="l"/>
              <a:pathLst>
                <a:path h="5310788" w="6203213">
                  <a:moveTo>
                    <a:pt x="0" y="0"/>
                  </a:moveTo>
                  <a:lnTo>
                    <a:pt x="6203213" y="0"/>
                  </a:lnTo>
                  <a:lnTo>
                    <a:pt x="6203213" y="5310788"/>
                  </a:lnTo>
                  <a:lnTo>
                    <a:pt x="0" y="53107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699" t="0" r="-2699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5894653"/>
              <a:ext cx="6203213" cy="5450301"/>
            </a:xfrm>
            <a:custGeom>
              <a:avLst/>
              <a:gdLst/>
              <a:ahLst/>
              <a:cxnLst/>
              <a:rect r="r" b="b" t="t" l="l"/>
              <a:pathLst>
                <a:path h="5450301" w="6203213">
                  <a:moveTo>
                    <a:pt x="0" y="0"/>
                  </a:moveTo>
                  <a:lnTo>
                    <a:pt x="6203213" y="0"/>
                  </a:lnTo>
                  <a:lnTo>
                    <a:pt x="6203213" y="5450301"/>
                  </a:lnTo>
                  <a:lnTo>
                    <a:pt x="0" y="54503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99" t="0" r="-2699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6777154" y="2028825"/>
              <a:ext cx="7302306" cy="1447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SEBAGIAN KECIL DATA MASUK KE DALAM WILAYAH ANOMALI, MENUNJUKKAN BAHWA FITUR INI CUKUP STABIL DAN HANYA SEDIKIT MENUNJUKKAN PERILAKU MENYIMPANG DARI POLA NORMAL.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6777154" y="6937144"/>
              <a:ext cx="7302306" cy="32890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MODEL MENDET</a:t>
              </a: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EKSI BAHWA BANYAK TITIK DATA BERADA DI LUAR POLA NORMAL YANG DIPELAJARI. INI DAPAT MENUNJUKKAN:</a:t>
              </a:r>
            </a:p>
            <a:p>
              <a:pPr algn="l" marL="345439" indent="-172720" lvl="1">
                <a:lnSpc>
                  <a:spcPts val="2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ADANYA ANOMALI SISTEMATIS,</a:t>
              </a:r>
            </a:p>
            <a:p>
              <a:pPr algn="l" marL="345439" indent="-172720" lvl="1">
                <a:lnSpc>
                  <a:spcPts val="2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OVERFITTING PADA DATA TRAINING (JIKA MODEL TERLALU KETAT),</a:t>
              </a:r>
            </a:p>
            <a:p>
              <a:pPr algn="l" marL="345439" indent="-172720" lvl="1">
                <a:lnSpc>
                  <a:spcPts val="223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599">
                  <a:solidFill>
                    <a:srgbClr val="0000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ATAU ADANYA PERGESERAN DISTRIBUSI DATA (CONCEPT DRIFT).</a:t>
              </a:r>
            </a:p>
            <a:p>
              <a:pPr algn="l">
                <a:lnSpc>
                  <a:spcPts val="223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591415" y="111332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652" y="-793466"/>
            <a:ext cx="1650648" cy="3086100"/>
            <a:chOff x="0" y="0"/>
            <a:chExt cx="4347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738" cy="812800"/>
            </a:xfrm>
            <a:custGeom>
              <a:avLst/>
              <a:gdLst/>
              <a:ahLst/>
              <a:cxnLst/>
              <a:rect r="r" b="b" t="t" l="l"/>
              <a:pathLst>
                <a:path h="812800" w="434738">
                  <a:moveTo>
                    <a:pt x="0" y="0"/>
                  </a:moveTo>
                  <a:lnTo>
                    <a:pt x="434738" y="0"/>
                  </a:lnTo>
                  <a:lnTo>
                    <a:pt x="43473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73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05782" y="1048614"/>
            <a:ext cx="8876436" cy="8189771"/>
            <a:chOff x="0" y="0"/>
            <a:chExt cx="11835248" cy="109196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881062"/>
              <a:ext cx="11835248" cy="4882040"/>
            </a:xfrm>
            <a:custGeom>
              <a:avLst/>
              <a:gdLst/>
              <a:ahLst/>
              <a:cxnLst/>
              <a:rect r="r" b="b" t="t" l="l"/>
              <a:pathLst>
                <a:path h="4882040" w="11835248">
                  <a:moveTo>
                    <a:pt x="0" y="0"/>
                  </a:moveTo>
                  <a:lnTo>
                    <a:pt x="11835248" y="0"/>
                  </a:lnTo>
                  <a:lnTo>
                    <a:pt x="11835248" y="4882040"/>
                  </a:lnTo>
                  <a:lnTo>
                    <a:pt x="0" y="4882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6037655"/>
              <a:ext cx="11835248" cy="4882040"/>
            </a:xfrm>
            <a:custGeom>
              <a:avLst/>
              <a:gdLst/>
              <a:ahLst/>
              <a:cxnLst/>
              <a:rect r="r" b="b" t="t" l="l"/>
              <a:pathLst>
                <a:path h="4882040" w="11835248">
                  <a:moveTo>
                    <a:pt x="0" y="0"/>
                  </a:moveTo>
                  <a:lnTo>
                    <a:pt x="11835248" y="0"/>
                  </a:lnTo>
                  <a:lnTo>
                    <a:pt x="11835248" y="4882040"/>
                  </a:lnTo>
                  <a:lnTo>
                    <a:pt x="0" y="4882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11835248" cy="5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000000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FORECASTING FOR EACH COLUMN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591415" y="111332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652" y="-793466"/>
            <a:ext cx="1650648" cy="3086100"/>
            <a:chOff x="0" y="0"/>
            <a:chExt cx="4347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738" cy="812800"/>
            </a:xfrm>
            <a:custGeom>
              <a:avLst/>
              <a:gdLst/>
              <a:ahLst/>
              <a:cxnLst/>
              <a:rect r="r" b="b" t="t" l="l"/>
              <a:pathLst>
                <a:path h="812800" w="434738">
                  <a:moveTo>
                    <a:pt x="0" y="0"/>
                  </a:moveTo>
                  <a:lnTo>
                    <a:pt x="434738" y="0"/>
                  </a:lnTo>
                  <a:lnTo>
                    <a:pt x="43473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73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18676" y="3497759"/>
            <a:ext cx="1650648" cy="1650648"/>
          </a:xfrm>
          <a:custGeom>
            <a:avLst/>
            <a:gdLst/>
            <a:ahLst/>
            <a:cxnLst/>
            <a:rect r="r" b="b" t="t" l="l"/>
            <a:pathLst>
              <a:path h="1650648" w="1650648">
                <a:moveTo>
                  <a:pt x="0" y="0"/>
                </a:moveTo>
                <a:lnTo>
                  <a:pt x="1650648" y="0"/>
                </a:lnTo>
                <a:lnTo>
                  <a:pt x="1650648" y="1650647"/>
                </a:lnTo>
                <a:lnTo>
                  <a:pt x="0" y="1650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91415" y="111332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40480" y="4748707"/>
            <a:ext cx="10607040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b="true" sz="10400">
                <a:solidFill>
                  <a:srgbClr val="06131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BEJO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652" y="-793466"/>
            <a:ext cx="1650648" cy="3086100"/>
            <a:chOff x="0" y="0"/>
            <a:chExt cx="4347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738" cy="812800"/>
            </a:xfrm>
            <a:custGeom>
              <a:avLst/>
              <a:gdLst/>
              <a:ahLst/>
              <a:cxnLst/>
              <a:rect r="r" b="b" t="t" l="l"/>
              <a:pathLst>
                <a:path h="812800" w="434738">
                  <a:moveTo>
                    <a:pt x="0" y="0"/>
                  </a:moveTo>
                  <a:lnTo>
                    <a:pt x="434738" y="0"/>
                  </a:lnTo>
                  <a:lnTo>
                    <a:pt x="43473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73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422387"/>
            <a:ext cx="14024006" cy="7835913"/>
          </a:xfrm>
          <a:custGeom>
            <a:avLst/>
            <a:gdLst/>
            <a:ahLst/>
            <a:cxnLst/>
            <a:rect r="r" b="b" t="t" l="l"/>
            <a:pathLst>
              <a:path h="7835913" w="14024006">
                <a:moveTo>
                  <a:pt x="0" y="0"/>
                </a:moveTo>
                <a:lnTo>
                  <a:pt x="14024006" y="0"/>
                </a:lnTo>
                <a:lnTo>
                  <a:pt x="14024006" y="7835913"/>
                </a:lnTo>
                <a:lnTo>
                  <a:pt x="0" y="7835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91415" y="111332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608652" y="-793466"/>
            <a:ext cx="1650648" cy="3086100"/>
            <a:chOff x="0" y="0"/>
            <a:chExt cx="43473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4738" cy="812800"/>
            </a:xfrm>
            <a:custGeom>
              <a:avLst/>
              <a:gdLst/>
              <a:ahLst/>
              <a:cxnLst/>
              <a:rect r="r" b="b" t="t" l="l"/>
              <a:pathLst>
                <a:path h="812800" w="434738">
                  <a:moveTo>
                    <a:pt x="0" y="0"/>
                  </a:moveTo>
                  <a:lnTo>
                    <a:pt x="434738" y="0"/>
                  </a:lnTo>
                  <a:lnTo>
                    <a:pt x="43473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4738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38225" y="1441479"/>
            <a:ext cx="13927521" cy="7816821"/>
          </a:xfrm>
          <a:custGeom>
            <a:avLst/>
            <a:gdLst/>
            <a:ahLst/>
            <a:cxnLst/>
            <a:rect r="r" b="b" t="t" l="l"/>
            <a:pathLst>
              <a:path h="7816821" w="13927521">
                <a:moveTo>
                  <a:pt x="0" y="0"/>
                </a:moveTo>
                <a:lnTo>
                  <a:pt x="13927521" y="0"/>
                </a:lnTo>
                <a:lnTo>
                  <a:pt x="13927521" y="7816821"/>
                </a:lnTo>
                <a:lnTo>
                  <a:pt x="0" y="7816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91415" y="1113322"/>
            <a:ext cx="1667885" cy="1179312"/>
          </a:xfrm>
          <a:custGeom>
            <a:avLst/>
            <a:gdLst/>
            <a:ahLst/>
            <a:cxnLst/>
            <a:rect r="r" b="b" t="t" l="l"/>
            <a:pathLst>
              <a:path h="1179312" w="1667885">
                <a:moveTo>
                  <a:pt x="0" y="0"/>
                </a:moveTo>
                <a:lnTo>
                  <a:pt x="1667885" y="0"/>
                </a:lnTo>
                <a:lnTo>
                  <a:pt x="1667885" y="1179312"/>
                </a:lnTo>
                <a:lnTo>
                  <a:pt x="0" y="11793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3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34660"/>
            <a:ext cx="3008659" cy="970915"/>
            <a:chOff x="0" y="0"/>
            <a:chExt cx="792404" cy="2557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404" cy="255714"/>
            </a:xfrm>
            <a:custGeom>
              <a:avLst/>
              <a:gdLst/>
              <a:ahLst/>
              <a:cxnLst/>
              <a:rect r="r" b="b" t="t" l="l"/>
              <a:pathLst>
                <a:path h="255714" w="792404">
                  <a:moveTo>
                    <a:pt x="0" y="0"/>
                  </a:moveTo>
                  <a:lnTo>
                    <a:pt x="792404" y="0"/>
                  </a:lnTo>
                  <a:lnTo>
                    <a:pt x="792404" y="255714"/>
                  </a:lnTo>
                  <a:lnTo>
                    <a:pt x="0" y="25571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92404" cy="2938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532506"/>
            <a:ext cx="1463040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42912" y="896815"/>
            <a:ext cx="10607040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061313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DEMO Project BEJO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4350" y="1635638"/>
            <a:ext cx="1979959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ADA68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BEJO IS </a:t>
            </a:r>
          </a:p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ADA68E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DAGl1bEAw9o</dc:identifier>
  <dcterms:modified xsi:type="dcterms:W3CDTF">2011-08-01T06:04:30Z</dcterms:modified>
  <cp:revision>1</cp:revision>
  <dc:title>Black and Cream Simple Minimalist Business Pitch Deck Presentation</dc:title>
</cp:coreProperties>
</file>